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282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49423"/>
            <a:ext cx="7556421" cy="2338864"/>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Navigating the Digital Waters: Phishing Awareness</a:t>
            </a:r>
            <a:endParaRPr lang="en-US" sz="4900" dirty="0"/>
          </a:p>
        </p:txBody>
      </p:sp>
      <p:sp>
        <p:nvSpPr>
          <p:cNvPr id="4" name="Text 1"/>
          <p:cNvSpPr/>
          <p:nvPr/>
        </p:nvSpPr>
        <p:spPr>
          <a:xfrm>
            <a:off x="793790" y="472844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 our increasingly interconnected world, digital security is paramount. This presentation will empower you with the essential knowledge and practical strategies to recognize, avoid, and defend against phishing attacks, thereby protecting our shared digital environment.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71650"/>
            <a:ext cx="6368653"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latin typeface="Petrona Bold" pitchFamily="34" charset="0"/>
                <a:ea typeface="Petrona Bold" pitchFamily="34" charset="-122"/>
                <a:cs typeface="Petrona Bold" pitchFamily="34" charset="-120"/>
              </a:rPr>
              <a:t>Key Takeaways &amp; Next Steps</a:t>
            </a:r>
            <a:endParaRPr lang="en-US" sz="3900" dirty="0"/>
          </a:p>
        </p:txBody>
      </p:sp>
      <p:sp>
        <p:nvSpPr>
          <p:cNvPr id="3" name="Shape 1"/>
          <p:cNvSpPr/>
          <p:nvPr/>
        </p:nvSpPr>
        <p:spPr>
          <a:xfrm>
            <a:off x="793790" y="2848928"/>
            <a:ext cx="4196358" cy="2990850"/>
          </a:xfrm>
          <a:prstGeom prst="roundRect">
            <a:avLst>
              <a:gd name="adj" fmla="val 3185"/>
            </a:avLst>
          </a:prstGeom>
          <a:solidFill>
            <a:srgbClr val="E0D7F4"/>
          </a:solidFill>
          <a:ln w="7620">
            <a:solidFill>
              <a:srgbClr val="C6BDDA"/>
            </a:solidFill>
            <a:prstDash val="solid"/>
          </a:ln>
        </p:spPr>
      </p:sp>
      <p:sp>
        <p:nvSpPr>
          <p:cNvPr id="4" name="Shape 2"/>
          <p:cNvSpPr/>
          <p:nvPr/>
        </p:nvSpPr>
        <p:spPr>
          <a:xfrm>
            <a:off x="1028224" y="3083362"/>
            <a:ext cx="680442" cy="680442"/>
          </a:xfrm>
          <a:prstGeom prst="roundRect">
            <a:avLst>
              <a:gd name="adj" fmla="val 13436980"/>
            </a:avLst>
          </a:prstGeom>
          <a:solidFill>
            <a:srgbClr val="6237C8"/>
          </a:solidFill>
          <a:ln/>
        </p:spPr>
      </p:sp>
      <p:pic>
        <p:nvPicPr>
          <p:cNvPr id="5" name="Image 0" descr="preencoded.png"/>
          <p:cNvPicPr>
            <a:picLocks noChangeAspect="1"/>
          </p:cNvPicPr>
          <p:nvPr/>
        </p:nvPicPr>
        <p:blipFill>
          <a:blip r:embed="rId3"/>
          <a:stretch>
            <a:fillRect/>
          </a:stretch>
        </p:blipFill>
        <p:spPr>
          <a:xfrm>
            <a:off x="1215390" y="3232190"/>
            <a:ext cx="306110" cy="382667"/>
          </a:xfrm>
          <a:prstGeom prst="rect">
            <a:avLst/>
          </a:prstGeom>
        </p:spPr>
      </p:pic>
      <p:sp>
        <p:nvSpPr>
          <p:cNvPr id="6" name="Text 3"/>
          <p:cNvSpPr/>
          <p:nvPr/>
        </p:nvSpPr>
        <p:spPr>
          <a:xfrm>
            <a:off x="1028224" y="399061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Vigilance is Key</a:t>
            </a:r>
            <a:endParaRPr lang="en-US" sz="2450" dirty="0"/>
          </a:p>
        </p:txBody>
      </p:sp>
      <p:sp>
        <p:nvSpPr>
          <p:cNvPr id="7" name="Text 4"/>
          <p:cNvSpPr/>
          <p:nvPr/>
        </p:nvSpPr>
        <p:spPr>
          <a:xfrm>
            <a:off x="1028224" y="4516636"/>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Always be suspicious of unexpected or urgent requests for information.</a:t>
            </a:r>
            <a:endParaRPr lang="en-US" sz="1750" dirty="0"/>
          </a:p>
        </p:txBody>
      </p:sp>
      <p:sp>
        <p:nvSpPr>
          <p:cNvPr id="8" name="Shape 5"/>
          <p:cNvSpPr/>
          <p:nvPr/>
        </p:nvSpPr>
        <p:spPr>
          <a:xfrm>
            <a:off x="5216962" y="2848928"/>
            <a:ext cx="4196358" cy="2990850"/>
          </a:xfrm>
          <a:prstGeom prst="roundRect">
            <a:avLst>
              <a:gd name="adj" fmla="val 3185"/>
            </a:avLst>
          </a:prstGeom>
          <a:solidFill>
            <a:srgbClr val="E0D7F4"/>
          </a:solidFill>
          <a:ln w="7620">
            <a:solidFill>
              <a:srgbClr val="C6BDDA"/>
            </a:solidFill>
            <a:prstDash val="solid"/>
          </a:ln>
        </p:spPr>
      </p:sp>
      <p:sp>
        <p:nvSpPr>
          <p:cNvPr id="9" name="Shape 6"/>
          <p:cNvSpPr/>
          <p:nvPr/>
        </p:nvSpPr>
        <p:spPr>
          <a:xfrm>
            <a:off x="5451396" y="3083362"/>
            <a:ext cx="680442" cy="680442"/>
          </a:xfrm>
          <a:prstGeom prst="roundRect">
            <a:avLst>
              <a:gd name="adj" fmla="val 13436980"/>
            </a:avLst>
          </a:prstGeom>
          <a:solidFill>
            <a:srgbClr val="6237C8"/>
          </a:solidFill>
          <a:ln/>
        </p:spPr>
      </p:sp>
      <p:pic>
        <p:nvPicPr>
          <p:cNvPr id="10" name="Image 1" descr="preencoded.png"/>
          <p:cNvPicPr>
            <a:picLocks noChangeAspect="1"/>
          </p:cNvPicPr>
          <p:nvPr/>
        </p:nvPicPr>
        <p:blipFill>
          <a:blip r:embed="rId4"/>
          <a:stretch>
            <a:fillRect/>
          </a:stretch>
        </p:blipFill>
        <p:spPr>
          <a:xfrm>
            <a:off x="5638562" y="3232190"/>
            <a:ext cx="306110" cy="382667"/>
          </a:xfrm>
          <a:prstGeom prst="rect">
            <a:avLst/>
          </a:prstGeom>
        </p:spPr>
      </p:pic>
      <p:sp>
        <p:nvSpPr>
          <p:cNvPr id="11" name="Text 7"/>
          <p:cNvSpPr/>
          <p:nvPr/>
        </p:nvSpPr>
        <p:spPr>
          <a:xfrm>
            <a:off x="5451396" y="3990618"/>
            <a:ext cx="3658433"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Verify, Don't Trust Blindly</a:t>
            </a:r>
            <a:endParaRPr lang="en-US" sz="2450" dirty="0"/>
          </a:p>
        </p:txBody>
      </p:sp>
      <p:sp>
        <p:nvSpPr>
          <p:cNvPr id="12" name="Text 8"/>
          <p:cNvSpPr/>
          <p:nvPr/>
        </p:nvSpPr>
        <p:spPr>
          <a:xfrm>
            <a:off x="5451396" y="4516636"/>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Inspect sender details, URLs, and language before taking action.</a:t>
            </a:r>
            <a:endParaRPr lang="en-US" sz="1750" dirty="0"/>
          </a:p>
        </p:txBody>
      </p:sp>
      <p:sp>
        <p:nvSpPr>
          <p:cNvPr id="13" name="Shape 9"/>
          <p:cNvSpPr/>
          <p:nvPr/>
        </p:nvSpPr>
        <p:spPr>
          <a:xfrm>
            <a:off x="9640133" y="2848928"/>
            <a:ext cx="4196358" cy="2990850"/>
          </a:xfrm>
          <a:prstGeom prst="roundRect">
            <a:avLst>
              <a:gd name="adj" fmla="val 3185"/>
            </a:avLst>
          </a:prstGeom>
          <a:solidFill>
            <a:srgbClr val="E0D7F4"/>
          </a:solidFill>
          <a:ln w="7620">
            <a:solidFill>
              <a:srgbClr val="C6BDDA"/>
            </a:solidFill>
            <a:prstDash val="solid"/>
          </a:ln>
        </p:spPr>
      </p:sp>
      <p:sp>
        <p:nvSpPr>
          <p:cNvPr id="14" name="Shape 10"/>
          <p:cNvSpPr/>
          <p:nvPr/>
        </p:nvSpPr>
        <p:spPr>
          <a:xfrm>
            <a:off x="9874568" y="3083362"/>
            <a:ext cx="680442" cy="680442"/>
          </a:xfrm>
          <a:prstGeom prst="roundRect">
            <a:avLst>
              <a:gd name="adj" fmla="val 13436980"/>
            </a:avLst>
          </a:prstGeom>
          <a:solidFill>
            <a:srgbClr val="6237C8"/>
          </a:solidFill>
          <a:ln/>
        </p:spPr>
      </p:sp>
      <p:pic>
        <p:nvPicPr>
          <p:cNvPr id="15" name="Image 2" descr="preencoded.png"/>
          <p:cNvPicPr>
            <a:picLocks noChangeAspect="1"/>
          </p:cNvPicPr>
          <p:nvPr/>
        </p:nvPicPr>
        <p:blipFill>
          <a:blip r:embed="rId5"/>
          <a:stretch>
            <a:fillRect/>
          </a:stretch>
        </p:blipFill>
        <p:spPr>
          <a:xfrm>
            <a:off x="10061734" y="3232190"/>
            <a:ext cx="306110" cy="382667"/>
          </a:xfrm>
          <a:prstGeom prst="rect">
            <a:avLst/>
          </a:prstGeom>
        </p:spPr>
      </p:pic>
      <p:sp>
        <p:nvSpPr>
          <p:cNvPr id="16" name="Text 11"/>
          <p:cNvSpPr/>
          <p:nvPr/>
        </p:nvSpPr>
        <p:spPr>
          <a:xfrm>
            <a:off x="9874568" y="3990618"/>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Report and Protect</a:t>
            </a:r>
            <a:endParaRPr lang="en-US" sz="2450" dirty="0"/>
          </a:p>
        </p:txBody>
      </p:sp>
      <p:sp>
        <p:nvSpPr>
          <p:cNvPr id="17" name="Text 12"/>
          <p:cNvSpPr/>
          <p:nvPr/>
        </p:nvSpPr>
        <p:spPr>
          <a:xfrm>
            <a:off x="9874568" y="4516636"/>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Report any suspicious activity to IT immediately to protect yourself and the organization.</a:t>
            </a:r>
            <a:endParaRPr lang="en-US" sz="1750" dirty="0"/>
          </a:p>
        </p:txBody>
      </p:sp>
      <p:sp>
        <p:nvSpPr>
          <p:cNvPr id="18" name="Text 13"/>
          <p:cNvSpPr/>
          <p:nvPr/>
        </p:nvSpPr>
        <p:spPr>
          <a:xfrm>
            <a:off x="793790" y="609492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Thank you for your commitment to cybersecurity. Your awareness is our strongest defense.</a:t>
            </a:r>
            <a:endParaRPr lang="en-US" sz="1750" dirty="0"/>
          </a:p>
        </p:txBody>
      </p:sp>
      <p:pic>
        <p:nvPicPr>
          <p:cNvPr id="19" name="Picture 18">
            <a:extLst>
              <a:ext uri="{FF2B5EF4-FFF2-40B4-BE49-F238E27FC236}">
                <a16:creationId xmlns:a16="http://schemas.microsoft.com/office/drawing/2014/main" id="{58125E0F-A378-CDFB-121D-BC7784D39C31}"/>
              </a:ext>
            </a:extLst>
          </p:cNvPr>
          <p:cNvPicPr>
            <a:picLocks noChangeAspect="1"/>
          </p:cNvPicPr>
          <p:nvPr/>
        </p:nvPicPr>
        <p:blipFill>
          <a:blip r:embed="rId6"/>
          <a:stretch>
            <a:fillRect/>
          </a:stretch>
        </p:blipFill>
        <p:spPr>
          <a:xfrm>
            <a:off x="12824037" y="7749149"/>
            <a:ext cx="1672548" cy="3629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92950"/>
            <a:ext cx="9301043"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latin typeface="Petrona Bold" pitchFamily="34" charset="0"/>
                <a:ea typeface="Petrona Bold" pitchFamily="34" charset="-122"/>
                <a:cs typeface="Petrona Bold" pitchFamily="34" charset="-120"/>
              </a:rPr>
              <a:t>Agenda: Your Phishing Defense Playbook</a:t>
            </a:r>
            <a:endParaRPr lang="en-US" sz="3900" dirty="0"/>
          </a:p>
        </p:txBody>
      </p:sp>
      <p:sp>
        <p:nvSpPr>
          <p:cNvPr id="3" name="Text 1"/>
          <p:cNvSpPr/>
          <p:nvPr/>
        </p:nvSpPr>
        <p:spPr>
          <a:xfrm>
            <a:off x="793790" y="277022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01</a:t>
            </a:r>
            <a:endParaRPr lang="en-US" sz="1750" dirty="0"/>
          </a:p>
        </p:txBody>
      </p:sp>
      <p:sp>
        <p:nvSpPr>
          <p:cNvPr id="4" name="Shape 2"/>
          <p:cNvSpPr/>
          <p:nvPr/>
        </p:nvSpPr>
        <p:spPr>
          <a:xfrm>
            <a:off x="793790" y="3125272"/>
            <a:ext cx="4196358" cy="30480"/>
          </a:xfrm>
          <a:prstGeom prst="rect">
            <a:avLst/>
          </a:prstGeom>
          <a:solidFill>
            <a:srgbClr val="6237C8"/>
          </a:solidFill>
          <a:ln/>
        </p:spPr>
      </p:sp>
      <p:sp>
        <p:nvSpPr>
          <p:cNvPr id="5" name="Text 3"/>
          <p:cNvSpPr/>
          <p:nvPr/>
        </p:nvSpPr>
        <p:spPr>
          <a:xfrm>
            <a:off x="793790" y="3299579"/>
            <a:ext cx="350877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Understanding Phishing</a:t>
            </a:r>
            <a:endParaRPr lang="en-US" sz="2450" dirty="0"/>
          </a:p>
        </p:txBody>
      </p:sp>
      <p:sp>
        <p:nvSpPr>
          <p:cNvPr id="6" name="Text 4"/>
          <p:cNvSpPr/>
          <p:nvPr/>
        </p:nvSpPr>
        <p:spPr>
          <a:xfrm>
            <a:off x="793790" y="3825597"/>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What it is and why it matters to you.</a:t>
            </a:r>
            <a:endParaRPr lang="en-US" sz="1750" dirty="0"/>
          </a:p>
        </p:txBody>
      </p:sp>
      <p:sp>
        <p:nvSpPr>
          <p:cNvPr id="7" name="Text 5"/>
          <p:cNvSpPr/>
          <p:nvPr/>
        </p:nvSpPr>
        <p:spPr>
          <a:xfrm>
            <a:off x="5216962" y="277022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02</a:t>
            </a:r>
            <a:endParaRPr lang="en-US" sz="1750" dirty="0"/>
          </a:p>
        </p:txBody>
      </p:sp>
      <p:sp>
        <p:nvSpPr>
          <p:cNvPr id="8" name="Shape 6"/>
          <p:cNvSpPr/>
          <p:nvPr/>
        </p:nvSpPr>
        <p:spPr>
          <a:xfrm>
            <a:off x="5216962" y="3125272"/>
            <a:ext cx="4196358" cy="30480"/>
          </a:xfrm>
          <a:prstGeom prst="rect">
            <a:avLst/>
          </a:prstGeom>
          <a:solidFill>
            <a:srgbClr val="6237C8"/>
          </a:solidFill>
          <a:ln/>
        </p:spPr>
      </p:sp>
      <p:sp>
        <p:nvSpPr>
          <p:cNvPr id="9" name="Text 7"/>
          <p:cNvSpPr/>
          <p:nvPr/>
        </p:nvSpPr>
        <p:spPr>
          <a:xfrm>
            <a:off x="5216962" y="3299579"/>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Spotting the Signs</a:t>
            </a:r>
            <a:endParaRPr lang="en-US" sz="2450" dirty="0"/>
          </a:p>
        </p:txBody>
      </p:sp>
      <p:sp>
        <p:nvSpPr>
          <p:cNvPr id="10" name="Text 8"/>
          <p:cNvSpPr/>
          <p:nvPr/>
        </p:nvSpPr>
        <p:spPr>
          <a:xfrm>
            <a:off x="5216962" y="3825597"/>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How to recognize suspicious emails and websites.</a:t>
            </a:r>
            <a:endParaRPr lang="en-US" sz="1750" dirty="0"/>
          </a:p>
        </p:txBody>
      </p:sp>
      <p:sp>
        <p:nvSpPr>
          <p:cNvPr id="11" name="Text 9"/>
          <p:cNvSpPr/>
          <p:nvPr/>
        </p:nvSpPr>
        <p:spPr>
          <a:xfrm>
            <a:off x="9640133" y="277022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03</a:t>
            </a:r>
            <a:endParaRPr lang="en-US" sz="1750" dirty="0"/>
          </a:p>
        </p:txBody>
      </p:sp>
      <p:sp>
        <p:nvSpPr>
          <p:cNvPr id="12" name="Shape 10"/>
          <p:cNvSpPr/>
          <p:nvPr/>
        </p:nvSpPr>
        <p:spPr>
          <a:xfrm>
            <a:off x="9640133" y="3125272"/>
            <a:ext cx="4196358" cy="30480"/>
          </a:xfrm>
          <a:prstGeom prst="rect">
            <a:avLst/>
          </a:prstGeom>
          <a:solidFill>
            <a:srgbClr val="6237C8"/>
          </a:solidFill>
          <a:ln/>
        </p:spPr>
      </p:sp>
      <p:sp>
        <p:nvSpPr>
          <p:cNvPr id="13" name="Text 11"/>
          <p:cNvSpPr/>
          <p:nvPr/>
        </p:nvSpPr>
        <p:spPr>
          <a:xfrm>
            <a:off x="9640133" y="3299579"/>
            <a:ext cx="4195643"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The Art of Social Engineering</a:t>
            </a:r>
            <a:endParaRPr lang="en-US" sz="2450" dirty="0"/>
          </a:p>
        </p:txBody>
      </p:sp>
      <p:sp>
        <p:nvSpPr>
          <p:cNvPr id="14" name="Text 12"/>
          <p:cNvSpPr/>
          <p:nvPr/>
        </p:nvSpPr>
        <p:spPr>
          <a:xfrm>
            <a:off x="9640133" y="3825597"/>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Unmasking the psychological tricks attackers use.</a:t>
            </a:r>
            <a:endParaRPr lang="en-US" sz="1750" dirty="0"/>
          </a:p>
        </p:txBody>
      </p:sp>
      <p:sp>
        <p:nvSpPr>
          <p:cNvPr id="15" name="Text 13"/>
          <p:cNvSpPr/>
          <p:nvPr/>
        </p:nvSpPr>
        <p:spPr>
          <a:xfrm>
            <a:off x="793790" y="494823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04</a:t>
            </a:r>
            <a:endParaRPr lang="en-US" sz="1750" dirty="0"/>
          </a:p>
        </p:txBody>
      </p:sp>
      <p:sp>
        <p:nvSpPr>
          <p:cNvPr id="16" name="Shape 14"/>
          <p:cNvSpPr/>
          <p:nvPr/>
        </p:nvSpPr>
        <p:spPr>
          <a:xfrm>
            <a:off x="793790" y="5303282"/>
            <a:ext cx="6407944" cy="30480"/>
          </a:xfrm>
          <a:prstGeom prst="rect">
            <a:avLst/>
          </a:prstGeom>
          <a:solidFill>
            <a:srgbClr val="6237C8"/>
          </a:solidFill>
          <a:ln/>
        </p:spPr>
      </p:sp>
      <p:sp>
        <p:nvSpPr>
          <p:cNvPr id="17" name="Text 15"/>
          <p:cNvSpPr/>
          <p:nvPr/>
        </p:nvSpPr>
        <p:spPr>
          <a:xfrm>
            <a:off x="793790" y="5477589"/>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Your Best Defense</a:t>
            </a:r>
            <a:endParaRPr lang="en-US" sz="2450" dirty="0"/>
          </a:p>
        </p:txBody>
      </p:sp>
      <p:sp>
        <p:nvSpPr>
          <p:cNvPr id="18" name="Text 16"/>
          <p:cNvSpPr/>
          <p:nvPr/>
        </p:nvSpPr>
        <p:spPr>
          <a:xfrm>
            <a:off x="793790" y="6003608"/>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Actionable tips and best practices for staying safe.</a:t>
            </a:r>
            <a:endParaRPr lang="en-US" sz="1750" dirty="0"/>
          </a:p>
        </p:txBody>
      </p:sp>
      <p:sp>
        <p:nvSpPr>
          <p:cNvPr id="19" name="Text 17"/>
          <p:cNvSpPr/>
          <p:nvPr/>
        </p:nvSpPr>
        <p:spPr>
          <a:xfrm>
            <a:off x="7428548" y="494823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05</a:t>
            </a:r>
            <a:endParaRPr lang="en-US" sz="1750" dirty="0"/>
          </a:p>
        </p:txBody>
      </p:sp>
      <p:sp>
        <p:nvSpPr>
          <p:cNvPr id="20" name="Shape 18"/>
          <p:cNvSpPr/>
          <p:nvPr/>
        </p:nvSpPr>
        <p:spPr>
          <a:xfrm>
            <a:off x="7428548" y="5303282"/>
            <a:ext cx="6407944" cy="30480"/>
          </a:xfrm>
          <a:prstGeom prst="rect">
            <a:avLst/>
          </a:prstGeom>
          <a:solidFill>
            <a:srgbClr val="6237C8"/>
          </a:solidFill>
          <a:ln/>
        </p:spPr>
      </p:sp>
      <p:sp>
        <p:nvSpPr>
          <p:cNvPr id="21" name="Text 19"/>
          <p:cNvSpPr/>
          <p:nvPr/>
        </p:nvSpPr>
        <p:spPr>
          <a:xfrm>
            <a:off x="7428548" y="5477589"/>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Real-World Scenarios</a:t>
            </a:r>
            <a:endParaRPr lang="en-US" sz="2450" dirty="0"/>
          </a:p>
        </p:txBody>
      </p:sp>
      <p:sp>
        <p:nvSpPr>
          <p:cNvPr id="22" name="Text 20"/>
          <p:cNvSpPr/>
          <p:nvPr/>
        </p:nvSpPr>
        <p:spPr>
          <a:xfrm>
            <a:off x="7428548" y="6003608"/>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Applying your knowledge through practical examples.</a:t>
            </a:r>
            <a:endParaRPr lang="en-US" sz="1750" dirty="0"/>
          </a:p>
        </p:txBody>
      </p:sp>
      <p:pic>
        <p:nvPicPr>
          <p:cNvPr id="24" name="Picture 23">
            <a:extLst>
              <a:ext uri="{FF2B5EF4-FFF2-40B4-BE49-F238E27FC236}">
                <a16:creationId xmlns:a16="http://schemas.microsoft.com/office/drawing/2014/main" id="{E1EC5FF1-7FE3-689C-80B2-133B369BF3BB}"/>
              </a:ext>
            </a:extLst>
          </p:cNvPr>
          <p:cNvPicPr>
            <a:picLocks noChangeAspect="1"/>
          </p:cNvPicPr>
          <p:nvPr/>
        </p:nvPicPr>
        <p:blipFill>
          <a:blip r:embed="rId3"/>
          <a:stretch>
            <a:fillRect/>
          </a:stretch>
        </p:blipFill>
        <p:spPr>
          <a:xfrm>
            <a:off x="12824037" y="7749149"/>
            <a:ext cx="1672548" cy="3629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2213" y="441722"/>
            <a:ext cx="6210657" cy="441722"/>
          </a:xfrm>
          <a:prstGeom prst="rect">
            <a:avLst/>
          </a:prstGeom>
          <a:noFill/>
          <a:ln/>
        </p:spPr>
        <p:txBody>
          <a:bodyPr wrap="none" lIns="0" tIns="0" rIns="0" bIns="0" rtlCol="0" anchor="t"/>
          <a:lstStyle/>
          <a:p>
            <a:pPr marL="0" indent="0" algn="l">
              <a:lnSpc>
                <a:spcPts val="3450"/>
              </a:lnSpc>
              <a:buNone/>
            </a:pPr>
            <a:r>
              <a:rPr lang="en-US" sz="2750" b="1" dirty="0">
                <a:solidFill>
                  <a:srgbClr val="F95F88"/>
                </a:solidFill>
                <a:latin typeface="Petrona Bold" pitchFamily="34" charset="0"/>
                <a:ea typeface="Petrona Bold" pitchFamily="34" charset="-122"/>
                <a:cs typeface="Petrona Bold" pitchFamily="34" charset="-120"/>
              </a:rPr>
              <a:t>What is Phishing? The Bait and Switch</a:t>
            </a:r>
            <a:endParaRPr lang="en-US" sz="2750" dirty="0"/>
          </a:p>
        </p:txBody>
      </p:sp>
      <p:sp>
        <p:nvSpPr>
          <p:cNvPr id="3" name="Text 1"/>
          <p:cNvSpPr/>
          <p:nvPr/>
        </p:nvSpPr>
        <p:spPr>
          <a:xfrm>
            <a:off x="562213" y="1204674"/>
            <a:ext cx="13505974" cy="513874"/>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Phishing is a deceptive cyberattack where malicious actors attempt to trick individuals into revealing sensitive information, such as usernames, passwords, and credit card details, or to download malware. They achieve this by masquerading as a trustworthy entity in electronic communication.</a:t>
            </a:r>
            <a:endParaRPr lang="en-US" sz="1250" dirty="0"/>
          </a:p>
        </p:txBody>
      </p:sp>
      <p:pic>
        <p:nvPicPr>
          <p:cNvPr id="4" name="Image 0" descr="preencoded.png"/>
          <p:cNvPicPr>
            <a:picLocks noChangeAspect="1"/>
          </p:cNvPicPr>
          <p:nvPr/>
        </p:nvPicPr>
        <p:blipFill>
          <a:blip r:embed="rId3"/>
          <a:stretch>
            <a:fillRect/>
          </a:stretch>
        </p:blipFill>
        <p:spPr>
          <a:xfrm>
            <a:off x="562213" y="2079784"/>
            <a:ext cx="6557129" cy="6557129"/>
          </a:xfrm>
          <a:prstGeom prst="rect">
            <a:avLst/>
          </a:prstGeom>
        </p:spPr>
      </p:pic>
      <p:sp>
        <p:nvSpPr>
          <p:cNvPr id="5" name="Text 2"/>
          <p:cNvSpPr/>
          <p:nvPr/>
        </p:nvSpPr>
        <p:spPr>
          <a:xfrm>
            <a:off x="7518678" y="2043708"/>
            <a:ext cx="6557129" cy="770811"/>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Think of it as a digital fishing expedition. Attackers cast a wide net, hoping someone will bite. They often impersonate familiar organizations like banks, social media platforms, or even internal IT departments.</a:t>
            </a:r>
            <a:endParaRPr lang="en-US" sz="1250" dirty="0"/>
          </a:p>
        </p:txBody>
      </p:sp>
      <p:sp>
        <p:nvSpPr>
          <p:cNvPr id="6" name="Text 3"/>
          <p:cNvSpPr/>
          <p:nvPr/>
        </p:nvSpPr>
        <p:spPr>
          <a:xfrm>
            <a:off x="7518678" y="2959060"/>
            <a:ext cx="6557129" cy="513874"/>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The goal is always the same: to gain unauthorized access to your accounts or data, leading to potential financial loss, identity theft, or system compromise.</a:t>
            </a:r>
            <a:endParaRPr lang="en-US" sz="1250" dirty="0"/>
          </a:p>
        </p:txBody>
      </p:sp>
      <p:pic>
        <p:nvPicPr>
          <p:cNvPr id="7" name="Picture 6">
            <a:extLst>
              <a:ext uri="{FF2B5EF4-FFF2-40B4-BE49-F238E27FC236}">
                <a16:creationId xmlns:a16="http://schemas.microsoft.com/office/drawing/2014/main" id="{9CB974EA-5684-BE7F-16FB-6A113DB6353D}"/>
              </a:ext>
            </a:extLst>
          </p:cNvPr>
          <p:cNvPicPr>
            <a:picLocks noChangeAspect="1"/>
          </p:cNvPicPr>
          <p:nvPr/>
        </p:nvPicPr>
        <p:blipFill>
          <a:blip r:embed="rId4"/>
          <a:stretch>
            <a:fillRect/>
          </a:stretch>
        </p:blipFill>
        <p:spPr>
          <a:xfrm>
            <a:off x="12824037" y="7749149"/>
            <a:ext cx="1672548" cy="3629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96283"/>
            <a:ext cx="11893629"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latin typeface="Petrona Bold" pitchFamily="34" charset="0"/>
                <a:ea typeface="Petrona Bold" pitchFamily="34" charset="-122"/>
                <a:cs typeface="Petrona Bold" pitchFamily="34" charset="-120"/>
              </a:rPr>
              <a:t>Recognizing Phishing Emails: Look for the Red Flags</a:t>
            </a:r>
            <a:endParaRPr lang="en-US" sz="3900" dirty="0"/>
          </a:p>
        </p:txBody>
      </p:sp>
      <p:sp>
        <p:nvSpPr>
          <p:cNvPr id="3" name="Shape 1"/>
          <p:cNvSpPr/>
          <p:nvPr/>
        </p:nvSpPr>
        <p:spPr>
          <a:xfrm>
            <a:off x="793790" y="2773561"/>
            <a:ext cx="6407944" cy="1766411"/>
          </a:xfrm>
          <a:prstGeom prst="roundRect">
            <a:avLst>
              <a:gd name="adj" fmla="val 5393"/>
            </a:avLst>
          </a:prstGeom>
          <a:solidFill>
            <a:srgbClr val="FDFAF7"/>
          </a:solidFill>
          <a:ln w="30480">
            <a:solidFill>
              <a:srgbClr val="C6BDDA"/>
            </a:solidFill>
            <a:prstDash val="solid"/>
          </a:ln>
        </p:spPr>
      </p:sp>
      <p:sp>
        <p:nvSpPr>
          <p:cNvPr id="4" name="Shape 2"/>
          <p:cNvSpPr/>
          <p:nvPr/>
        </p:nvSpPr>
        <p:spPr>
          <a:xfrm>
            <a:off x="793790" y="2773561"/>
            <a:ext cx="60960" cy="1766411"/>
          </a:xfrm>
          <a:prstGeom prst="roundRect">
            <a:avLst>
              <a:gd name="adj" fmla="val 156279"/>
            </a:avLst>
          </a:prstGeom>
          <a:solidFill>
            <a:srgbClr val="6237C8"/>
          </a:solidFill>
          <a:ln/>
        </p:spPr>
      </p:sp>
      <p:sp>
        <p:nvSpPr>
          <p:cNvPr id="5" name="Text 3"/>
          <p:cNvSpPr/>
          <p:nvPr/>
        </p:nvSpPr>
        <p:spPr>
          <a:xfrm>
            <a:off x="1112044" y="3030855"/>
            <a:ext cx="4626650"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Urgent or Threatening Language</a:t>
            </a:r>
            <a:endParaRPr lang="en-US" sz="2450" dirty="0"/>
          </a:p>
        </p:txBody>
      </p:sp>
      <p:sp>
        <p:nvSpPr>
          <p:cNvPr id="6" name="Text 4"/>
          <p:cNvSpPr/>
          <p:nvPr/>
        </p:nvSpPr>
        <p:spPr>
          <a:xfrm>
            <a:off x="1112044" y="3556873"/>
            <a:ext cx="583239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Messages demanding immediate action, threatening account closure, or promising unrealistic rewards.</a:t>
            </a:r>
            <a:endParaRPr lang="en-US" sz="1750" dirty="0"/>
          </a:p>
        </p:txBody>
      </p:sp>
      <p:sp>
        <p:nvSpPr>
          <p:cNvPr id="7" name="Shape 5"/>
          <p:cNvSpPr/>
          <p:nvPr/>
        </p:nvSpPr>
        <p:spPr>
          <a:xfrm>
            <a:off x="7428548" y="2773561"/>
            <a:ext cx="6408063" cy="1766411"/>
          </a:xfrm>
          <a:prstGeom prst="roundRect">
            <a:avLst>
              <a:gd name="adj" fmla="val 5393"/>
            </a:avLst>
          </a:prstGeom>
          <a:solidFill>
            <a:srgbClr val="FDFAF7"/>
          </a:solidFill>
          <a:ln w="30480">
            <a:solidFill>
              <a:srgbClr val="C6BDDA"/>
            </a:solidFill>
            <a:prstDash val="solid"/>
          </a:ln>
        </p:spPr>
      </p:sp>
      <p:sp>
        <p:nvSpPr>
          <p:cNvPr id="8" name="Shape 6"/>
          <p:cNvSpPr/>
          <p:nvPr/>
        </p:nvSpPr>
        <p:spPr>
          <a:xfrm>
            <a:off x="7428548" y="2773561"/>
            <a:ext cx="60960" cy="1766411"/>
          </a:xfrm>
          <a:prstGeom prst="roundRect">
            <a:avLst>
              <a:gd name="adj" fmla="val 156279"/>
            </a:avLst>
          </a:prstGeom>
          <a:solidFill>
            <a:srgbClr val="6237C8"/>
          </a:solidFill>
          <a:ln/>
        </p:spPr>
      </p:sp>
      <p:sp>
        <p:nvSpPr>
          <p:cNvPr id="9" name="Text 7"/>
          <p:cNvSpPr/>
          <p:nvPr/>
        </p:nvSpPr>
        <p:spPr>
          <a:xfrm>
            <a:off x="7746802" y="303085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Generic Greetings</a:t>
            </a:r>
            <a:endParaRPr lang="en-US" sz="2450" dirty="0"/>
          </a:p>
        </p:txBody>
      </p:sp>
      <p:sp>
        <p:nvSpPr>
          <p:cNvPr id="10" name="Text 8"/>
          <p:cNvSpPr/>
          <p:nvPr/>
        </p:nvSpPr>
        <p:spPr>
          <a:xfrm>
            <a:off x="7746802" y="3556873"/>
            <a:ext cx="58325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Lack of personalization, addressing you as "Dear Customer" instead of your name.</a:t>
            </a:r>
            <a:endParaRPr lang="en-US" sz="1750" dirty="0"/>
          </a:p>
        </p:txBody>
      </p:sp>
      <p:sp>
        <p:nvSpPr>
          <p:cNvPr id="11" name="Shape 9"/>
          <p:cNvSpPr/>
          <p:nvPr/>
        </p:nvSpPr>
        <p:spPr>
          <a:xfrm>
            <a:off x="793790" y="4766786"/>
            <a:ext cx="6407944" cy="1766411"/>
          </a:xfrm>
          <a:prstGeom prst="roundRect">
            <a:avLst>
              <a:gd name="adj" fmla="val 5393"/>
            </a:avLst>
          </a:prstGeom>
          <a:solidFill>
            <a:srgbClr val="FDFAF7"/>
          </a:solidFill>
          <a:ln w="30480">
            <a:solidFill>
              <a:srgbClr val="C6BDDA"/>
            </a:solidFill>
            <a:prstDash val="solid"/>
          </a:ln>
        </p:spPr>
      </p:sp>
      <p:sp>
        <p:nvSpPr>
          <p:cNvPr id="12" name="Shape 10"/>
          <p:cNvSpPr/>
          <p:nvPr/>
        </p:nvSpPr>
        <p:spPr>
          <a:xfrm>
            <a:off x="793790" y="4766786"/>
            <a:ext cx="60960" cy="1766411"/>
          </a:xfrm>
          <a:prstGeom prst="roundRect">
            <a:avLst>
              <a:gd name="adj" fmla="val 156279"/>
            </a:avLst>
          </a:prstGeom>
          <a:solidFill>
            <a:srgbClr val="6237C8"/>
          </a:solidFill>
          <a:ln/>
        </p:spPr>
      </p:sp>
      <p:sp>
        <p:nvSpPr>
          <p:cNvPr id="13" name="Text 11"/>
          <p:cNvSpPr/>
          <p:nvPr/>
        </p:nvSpPr>
        <p:spPr>
          <a:xfrm>
            <a:off x="1112044" y="5024080"/>
            <a:ext cx="4710470"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Suspicious Links or Attachments</a:t>
            </a:r>
            <a:endParaRPr lang="en-US" sz="2450" dirty="0"/>
          </a:p>
        </p:txBody>
      </p:sp>
      <p:sp>
        <p:nvSpPr>
          <p:cNvPr id="14" name="Text 12"/>
          <p:cNvSpPr/>
          <p:nvPr/>
        </p:nvSpPr>
        <p:spPr>
          <a:xfrm>
            <a:off x="1112044" y="5550098"/>
            <a:ext cx="583239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Hover over links to check the URL (don't click!). Be wary of unexpected attachments.</a:t>
            </a:r>
            <a:endParaRPr lang="en-US" sz="1750" dirty="0"/>
          </a:p>
        </p:txBody>
      </p:sp>
      <p:sp>
        <p:nvSpPr>
          <p:cNvPr id="15" name="Shape 13"/>
          <p:cNvSpPr/>
          <p:nvPr/>
        </p:nvSpPr>
        <p:spPr>
          <a:xfrm>
            <a:off x="7428548" y="4766786"/>
            <a:ext cx="6408063" cy="1766411"/>
          </a:xfrm>
          <a:prstGeom prst="roundRect">
            <a:avLst>
              <a:gd name="adj" fmla="val 5393"/>
            </a:avLst>
          </a:prstGeom>
          <a:solidFill>
            <a:srgbClr val="FDFAF7"/>
          </a:solidFill>
          <a:ln w="30480">
            <a:solidFill>
              <a:srgbClr val="C6BDDA"/>
            </a:solidFill>
            <a:prstDash val="solid"/>
          </a:ln>
        </p:spPr>
      </p:sp>
      <p:sp>
        <p:nvSpPr>
          <p:cNvPr id="16" name="Shape 14"/>
          <p:cNvSpPr/>
          <p:nvPr/>
        </p:nvSpPr>
        <p:spPr>
          <a:xfrm>
            <a:off x="7428548" y="4766786"/>
            <a:ext cx="60960" cy="1766411"/>
          </a:xfrm>
          <a:prstGeom prst="roundRect">
            <a:avLst>
              <a:gd name="adj" fmla="val 156279"/>
            </a:avLst>
          </a:prstGeom>
          <a:solidFill>
            <a:srgbClr val="6237C8"/>
          </a:solidFill>
          <a:ln/>
        </p:spPr>
      </p:sp>
      <p:sp>
        <p:nvSpPr>
          <p:cNvPr id="17" name="Text 15"/>
          <p:cNvSpPr/>
          <p:nvPr/>
        </p:nvSpPr>
        <p:spPr>
          <a:xfrm>
            <a:off x="7746802" y="5024080"/>
            <a:ext cx="4216241"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Spelling and Grammar Errors</a:t>
            </a:r>
            <a:endParaRPr lang="en-US" sz="2450" dirty="0"/>
          </a:p>
        </p:txBody>
      </p:sp>
      <p:sp>
        <p:nvSpPr>
          <p:cNvPr id="18" name="Text 16"/>
          <p:cNvSpPr/>
          <p:nvPr/>
        </p:nvSpPr>
        <p:spPr>
          <a:xfrm>
            <a:off x="7746802" y="5550098"/>
            <a:ext cx="58325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Professional organizations rarely send emails with obvious mistakes.</a:t>
            </a:r>
            <a:endParaRPr lang="en-US" sz="1750" dirty="0"/>
          </a:p>
        </p:txBody>
      </p:sp>
      <p:pic>
        <p:nvPicPr>
          <p:cNvPr id="19" name="Picture 18">
            <a:extLst>
              <a:ext uri="{FF2B5EF4-FFF2-40B4-BE49-F238E27FC236}">
                <a16:creationId xmlns:a16="http://schemas.microsoft.com/office/drawing/2014/main" id="{295E9036-AAA3-85F8-CBB4-03E7A1A8C141}"/>
              </a:ext>
            </a:extLst>
          </p:cNvPr>
          <p:cNvPicPr>
            <a:picLocks noChangeAspect="1"/>
          </p:cNvPicPr>
          <p:nvPr/>
        </p:nvPicPr>
        <p:blipFill>
          <a:blip r:embed="rId3"/>
          <a:stretch>
            <a:fillRect/>
          </a:stretch>
        </p:blipFill>
        <p:spPr>
          <a:xfrm>
            <a:off x="12824037" y="7749149"/>
            <a:ext cx="1672548" cy="3629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60515"/>
            <a:ext cx="7556421" cy="1247299"/>
          </a:xfrm>
          <a:prstGeom prst="rect">
            <a:avLst/>
          </a:prstGeom>
          <a:noFill/>
          <a:ln/>
        </p:spPr>
        <p:txBody>
          <a:bodyPr wrap="square" lIns="0" tIns="0" rIns="0" bIns="0" rtlCol="0" anchor="t"/>
          <a:lstStyle/>
          <a:p>
            <a:pPr marL="0" indent="0" algn="l">
              <a:lnSpc>
                <a:spcPts val="4900"/>
              </a:lnSpc>
              <a:buNone/>
            </a:pPr>
            <a:r>
              <a:rPr lang="en-US" sz="3900" b="1" dirty="0">
                <a:solidFill>
                  <a:srgbClr val="F95F88"/>
                </a:solidFill>
                <a:latin typeface="Petrona Bold" pitchFamily="34" charset="0"/>
                <a:ea typeface="Petrona Bold" pitchFamily="34" charset="-122"/>
                <a:cs typeface="Petrona Bold" pitchFamily="34" charset="-120"/>
              </a:rPr>
              <a:t>Identifying Fake Websites: Don't Get Hooked</a:t>
            </a:r>
            <a:endParaRPr lang="en-US" sz="3900" dirty="0"/>
          </a:p>
        </p:txBody>
      </p:sp>
      <p:sp>
        <p:nvSpPr>
          <p:cNvPr id="4" name="Text 1"/>
          <p:cNvSpPr/>
          <p:nvPr/>
        </p:nvSpPr>
        <p:spPr>
          <a:xfrm>
            <a:off x="793790" y="276296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Phishing attempts often direct you to convincing, but fake, websites designed to steal your credentials.</a:t>
            </a:r>
            <a:endParaRPr lang="en-US" sz="1750" dirty="0"/>
          </a:p>
        </p:txBody>
      </p:sp>
      <p:sp>
        <p:nvSpPr>
          <p:cNvPr id="5" name="Text 2"/>
          <p:cNvSpPr/>
          <p:nvPr/>
        </p:nvSpPr>
        <p:spPr>
          <a:xfrm>
            <a:off x="793790" y="3970734"/>
            <a:ext cx="3494008"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Check the URL Carefully</a:t>
            </a:r>
            <a:endParaRPr lang="en-US" sz="2450" dirty="0"/>
          </a:p>
        </p:txBody>
      </p:sp>
      <p:sp>
        <p:nvSpPr>
          <p:cNvPr id="6" name="Text 3"/>
          <p:cNvSpPr/>
          <p:nvPr/>
        </p:nvSpPr>
        <p:spPr>
          <a:xfrm>
            <a:off x="793790" y="4587478"/>
            <a:ext cx="3501509"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Look for subtle misspellings (e.g., "Amaz0n.com" instead of "Amazon.com") or extra words. A secure site starts with "https://" and usually has a padlock icon.</a:t>
            </a:r>
            <a:endParaRPr lang="en-US" sz="1750" dirty="0"/>
          </a:p>
        </p:txBody>
      </p:sp>
      <p:sp>
        <p:nvSpPr>
          <p:cNvPr id="7" name="Text 4"/>
          <p:cNvSpPr/>
          <p:nvPr/>
        </p:nvSpPr>
        <p:spPr>
          <a:xfrm>
            <a:off x="4856321" y="3970734"/>
            <a:ext cx="3317200"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Inspect Website Design</a:t>
            </a:r>
            <a:endParaRPr lang="en-US" sz="2450" dirty="0"/>
          </a:p>
        </p:txBody>
      </p:sp>
      <p:sp>
        <p:nvSpPr>
          <p:cNvPr id="8" name="Text 5"/>
          <p:cNvSpPr/>
          <p:nvPr/>
        </p:nvSpPr>
        <p:spPr>
          <a:xfrm>
            <a:off x="4856321" y="4587478"/>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While often sophisticated, fake sites might have low-resolution logos, inconsistent branding, or missing content sections.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15653"/>
            <a:ext cx="10444996"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latin typeface="Petrona Bold" pitchFamily="34" charset="0"/>
                <a:ea typeface="Petrona Bold" pitchFamily="34" charset="-122"/>
                <a:cs typeface="Petrona Bold" pitchFamily="34" charset="-120"/>
              </a:rPr>
              <a:t>Social Engineering: Playing on Your Emotions</a:t>
            </a:r>
            <a:endParaRPr lang="en-US" sz="3900" dirty="0"/>
          </a:p>
        </p:txBody>
      </p:sp>
      <p:sp>
        <p:nvSpPr>
          <p:cNvPr id="3" name="Text 1"/>
          <p:cNvSpPr/>
          <p:nvPr/>
        </p:nvSpPr>
        <p:spPr>
          <a:xfrm>
            <a:off x="793790" y="249293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Attackers often leverage social engineering tactics, manipulating human psychology to bypass security measures. They exploit trust, fear, urgency, or curiosity.</a:t>
            </a:r>
            <a:endParaRPr lang="en-US" sz="1750" dirty="0"/>
          </a:p>
        </p:txBody>
      </p:sp>
      <p:pic>
        <p:nvPicPr>
          <p:cNvPr id="4" name="Image 0" descr="preencoded.png"/>
          <p:cNvPicPr>
            <a:picLocks noChangeAspect="1"/>
          </p:cNvPicPr>
          <p:nvPr/>
        </p:nvPicPr>
        <p:blipFill>
          <a:blip r:embed="rId3"/>
          <a:stretch>
            <a:fillRect/>
          </a:stretch>
        </p:blipFill>
        <p:spPr>
          <a:xfrm>
            <a:off x="793790" y="3473887"/>
            <a:ext cx="680442" cy="680442"/>
          </a:xfrm>
          <a:prstGeom prst="rect">
            <a:avLst/>
          </a:prstGeom>
        </p:spPr>
      </p:pic>
      <p:sp>
        <p:nvSpPr>
          <p:cNvPr id="5" name="Text 2"/>
          <p:cNvSpPr/>
          <p:nvPr/>
        </p:nvSpPr>
        <p:spPr>
          <a:xfrm>
            <a:off x="1757720" y="366522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Impersonation</a:t>
            </a:r>
            <a:endParaRPr lang="en-US" sz="2450" dirty="0"/>
          </a:p>
        </p:txBody>
      </p:sp>
      <p:sp>
        <p:nvSpPr>
          <p:cNvPr id="6" name="Text 3"/>
          <p:cNvSpPr/>
          <p:nvPr/>
        </p:nvSpPr>
        <p:spPr>
          <a:xfrm>
            <a:off x="1757720" y="4191238"/>
            <a:ext cx="541567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Pretending to be someone trustworthy, like a colleague, IT support, or a senior executive.</a:t>
            </a:r>
            <a:endParaRPr lang="en-US" sz="1750" dirty="0"/>
          </a:p>
        </p:txBody>
      </p:sp>
      <p:pic>
        <p:nvPicPr>
          <p:cNvPr id="7" name="Image 1" descr="preencoded.png"/>
          <p:cNvPicPr>
            <a:picLocks noChangeAspect="1"/>
          </p:cNvPicPr>
          <p:nvPr/>
        </p:nvPicPr>
        <p:blipFill>
          <a:blip r:embed="rId4"/>
          <a:stretch>
            <a:fillRect/>
          </a:stretch>
        </p:blipFill>
        <p:spPr>
          <a:xfrm>
            <a:off x="7456884" y="3473887"/>
            <a:ext cx="680442" cy="680442"/>
          </a:xfrm>
          <a:prstGeom prst="rect">
            <a:avLst/>
          </a:prstGeom>
        </p:spPr>
      </p:pic>
      <p:sp>
        <p:nvSpPr>
          <p:cNvPr id="8" name="Text 4"/>
          <p:cNvSpPr/>
          <p:nvPr/>
        </p:nvSpPr>
        <p:spPr>
          <a:xfrm>
            <a:off x="8420814" y="366522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Urgency/Fear</a:t>
            </a:r>
            <a:endParaRPr lang="en-US" sz="2450" dirty="0"/>
          </a:p>
        </p:txBody>
      </p:sp>
      <p:sp>
        <p:nvSpPr>
          <p:cNvPr id="9" name="Text 5"/>
          <p:cNvSpPr/>
          <p:nvPr/>
        </p:nvSpPr>
        <p:spPr>
          <a:xfrm>
            <a:off x="8420814" y="4191238"/>
            <a:ext cx="541579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Creating a sense of panic, like "your account will be locked," to force hasty decisions.</a:t>
            </a:r>
            <a:endParaRPr lang="en-US" sz="1750" dirty="0"/>
          </a:p>
        </p:txBody>
      </p:sp>
      <p:pic>
        <p:nvPicPr>
          <p:cNvPr id="10" name="Image 2" descr="preencoded.png"/>
          <p:cNvPicPr>
            <a:picLocks noChangeAspect="1"/>
          </p:cNvPicPr>
          <p:nvPr/>
        </p:nvPicPr>
        <p:blipFill>
          <a:blip r:embed="rId5"/>
          <a:stretch>
            <a:fillRect/>
          </a:stretch>
        </p:blipFill>
        <p:spPr>
          <a:xfrm>
            <a:off x="793790" y="5370671"/>
            <a:ext cx="680442" cy="680442"/>
          </a:xfrm>
          <a:prstGeom prst="rect">
            <a:avLst/>
          </a:prstGeom>
        </p:spPr>
      </p:pic>
      <p:sp>
        <p:nvSpPr>
          <p:cNvPr id="11" name="Text 6"/>
          <p:cNvSpPr/>
          <p:nvPr/>
        </p:nvSpPr>
        <p:spPr>
          <a:xfrm>
            <a:off x="1757720" y="556200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Lure of Rewards</a:t>
            </a:r>
            <a:endParaRPr lang="en-US" sz="2450" dirty="0"/>
          </a:p>
        </p:txBody>
      </p:sp>
      <p:sp>
        <p:nvSpPr>
          <p:cNvPr id="12" name="Text 7"/>
          <p:cNvSpPr/>
          <p:nvPr/>
        </p:nvSpPr>
        <p:spPr>
          <a:xfrm>
            <a:off x="1757720" y="6088023"/>
            <a:ext cx="541567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Offering tempting but false promises, such as lottery winnings or exclusive deals.</a:t>
            </a:r>
            <a:endParaRPr lang="en-US" sz="1750" dirty="0"/>
          </a:p>
        </p:txBody>
      </p:sp>
      <p:pic>
        <p:nvPicPr>
          <p:cNvPr id="13" name="Image 3" descr="preencoded.png"/>
          <p:cNvPicPr>
            <a:picLocks noChangeAspect="1"/>
          </p:cNvPicPr>
          <p:nvPr/>
        </p:nvPicPr>
        <p:blipFill>
          <a:blip r:embed="rId6"/>
          <a:stretch>
            <a:fillRect/>
          </a:stretch>
        </p:blipFill>
        <p:spPr>
          <a:xfrm>
            <a:off x="7456884" y="5370671"/>
            <a:ext cx="680442" cy="680442"/>
          </a:xfrm>
          <a:prstGeom prst="rect">
            <a:avLst/>
          </a:prstGeom>
        </p:spPr>
      </p:pic>
      <p:sp>
        <p:nvSpPr>
          <p:cNvPr id="14" name="Text 8"/>
          <p:cNvSpPr/>
          <p:nvPr/>
        </p:nvSpPr>
        <p:spPr>
          <a:xfrm>
            <a:off x="8420814" y="556200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Curiosity</a:t>
            </a:r>
            <a:endParaRPr lang="en-US" sz="2450" dirty="0"/>
          </a:p>
        </p:txBody>
      </p:sp>
      <p:sp>
        <p:nvSpPr>
          <p:cNvPr id="15" name="Text 9"/>
          <p:cNvSpPr/>
          <p:nvPr/>
        </p:nvSpPr>
        <p:spPr>
          <a:xfrm>
            <a:off x="8420814" y="6088023"/>
            <a:ext cx="541579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Enticing you to click on links or open attachments to see something intriguing.</a:t>
            </a:r>
            <a:endParaRPr lang="en-US" sz="1750" dirty="0"/>
          </a:p>
        </p:txBody>
      </p:sp>
      <p:pic>
        <p:nvPicPr>
          <p:cNvPr id="16" name="Picture 15">
            <a:extLst>
              <a:ext uri="{FF2B5EF4-FFF2-40B4-BE49-F238E27FC236}">
                <a16:creationId xmlns:a16="http://schemas.microsoft.com/office/drawing/2014/main" id="{D89CEE1D-9FF9-A27D-C8E6-78E3396364C2}"/>
              </a:ext>
            </a:extLst>
          </p:cNvPr>
          <p:cNvPicPr>
            <a:picLocks noChangeAspect="1"/>
          </p:cNvPicPr>
          <p:nvPr/>
        </p:nvPicPr>
        <p:blipFill>
          <a:blip r:embed="rId7"/>
          <a:stretch>
            <a:fillRect/>
          </a:stretch>
        </p:blipFill>
        <p:spPr>
          <a:xfrm>
            <a:off x="12824037" y="7749149"/>
            <a:ext cx="1672548" cy="3629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71312"/>
            <a:ext cx="8787646"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latin typeface="Petrona Bold" pitchFamily="34" charset="0"/>
                <a:ea typeface="Petrona Bold" pitchFamily="34" charset="-122"/>
                <a:cs typeface="Petrona Bold" pitchFamily="34" charset="-120"/>
              </a:rPr>
              <a:t>Your Best Defense: Proactive Measures</a:t>
            </a:r>
            <a:endParaRPr lang="en-US" sz="3900" dirty="0"/>
          </a:p>
        </p:txBody>
      </p:sp>
      <p:sp>
        <p:nvSpPr>
          <p:cNvPr id="3" name="Text 1"/>
          <p:cNvSpPr/>
          <p:nvPr/>
        </p:nvSpPr>
        <p:spPr>
          <a:xfrm>
            <a:off x="793790" y="204858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Empower yourself with these essential best practices to minimize your risk:</a:t>
            </a:r>
            <a:endParaRPr lang="en-US" sz="1750" dirty="0"/>
          </a:p>
        </p:txBody>
      </p:sp>
      <p:sp>
        <p:nvSpPr>
          <p:cNvPr id="4" name="Shape 2"/>
          <p:cNvSpPr/>
          <p:nvPr/>
        </p:nvSpPr>
        <p:spPr>
          <a:xfrm>
            <a:off x="793790" y="2666643"/>
            <a:ext cx="510302" cy="510302"/>
          </a:xfrm>
          <a:prstGeom prst="roundRect">
            <a:avLst>
              <a:gd name="adj" fmla="val 18669"/>
            </a:avLst>
          </a:prstGeom>
          <a:solidFill>
            <a:srgbClr val="E0D7F4"/>
          </a:solidFill>
          <a:ln w="7620">
            <a:solidFill>
              <a:srgbClr val="C6BDDA"/>
            </a:solidFill>
            <a:prstDash val="solid"/>
          </a:ln>
        </p:spPr>
      </p:sp>
      <p:sp>
        <p:nvSpPr>
          <p:cNvPr id="5" name="Text 3"/>
          <p:cNvSpPr/>
          <p:nvPr/>
        </p:nvSpPr>
        <p:spPr>
          <a:xfrm>
            <a:off x="861834" y="2687895"/>
            <a:ext cx="374213" cy="467797"/>
          </a:xfrm>
          <a:prstGeom prst="rect">
            <a:avLst/>
          </a:prstGeom>
          <a:noFill/>
          <a:ln/>
        </p:spPr>
        <p:txBody>
          <a:bodyPr wrap="none" lIns="0" tIns="0" rIns="0" bIns="0" rtlCol="0" anchor="t"/>
          <a:lstStyle/>
          <a:p>
            <a:pPr marL="0" indent="0" algn="ctr">
              <a:lnSpc>
                <a:spcPts val="2900"/>
              </a:lnSpc>
              <a:buNone/>
            </a:pPr>
            <a:r>
              <a:rPr lang="en-US" sz="2900" b="1" dirty="0">
                <a:solidFill>
                  <a:srgbClr val="272525"/>
                </a:solidFill>
                <a:latin typeface="Petrona Bold" pitchFamily="34" charset="0"/>
                <a:ea typeface="Petrona Bold" pitchFamily="34" charset="-122"/>
                <a:cs typeface="Petrona Bold" pitchFamily="34" charset="-120"/>
              </a:rPr>
              <a:t>1</a:t>
            </a:r>
            <a:endParaRPr lang="en-US" sz="2900" dirty="0"/>
          </a:p>
        </p:txBody>
      </p:sp>
      <p:sp>
        <p:nvSpPr>
          <p:cNvPr id="6" name="Text 4"/>
          <p:cNvSpPr/>
          <p:nvPr/>
        </p:nvSpPr>
        <p:spPr>
          <a:xfrm>
            <a:off x="1530906" y="2744510"/>
            <a:ext cx="3144203"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Verify Sender Identity</a:t>
            </a:r>
            <a:endParaRPr lang="en-US" sz="2450" dirty="0"/>
          </a:p>
        </p:txBody>
      </p:sp>
      <p:sp>
        <p:nvSpPr>
          <p:cNvPr id="7" name="Text 5"/>
          <p:cNvSpPr/>
          <p:nvPr/>
        </p:nvSpPr>
        <p:spPr>
          <a:xfrm>
            <a:off x="1530906" y="3270528"/>
            <a:ext cx="564249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Always double-check the sender's email address, not just the display name. If unsure, contact the sender via a known, legitimate channel (not replying to the suspicious email).</a:t>
            </a:r>
            <a:endParaRPr lang="en-US" sz="1750" dirty="0"/>
          </a:p>
        </p:txBody>
      </p:sp>
      <p:sp>
        <p:nvSpPr>
          <p:cNvPr id="8" name="Shape 6"/>
          <p:cNvSpPr/>
          <p:nvPr/>
        </p:nvSpPr>
        <p:spPr>
          <a:xfrm>
            <a:off x="7456884" y="2666643"/>
            <a:ext cx="510302" cy="510302"/>
          </a:xfrm>
          <a:prstGeom prst="roundRect">
            <a:avLst>
              <a:gd name="adj" fmla="val 18669"/>
            </a:avLst>
          </a:prstGeom>
          <a:solidFill>
            <a:srgbClr val="E0D7F4"/>
          </a:solidFill>
          <a:ln w="7620">
            <a:solidFill>
              <a:srgbClr val="C6BDDA"/>
            </a:solidFill>
            <a:prstDash val="solid"/>
          </a:ln>
        </p:spPr>
      </p:sp>
      <p:sp>
        <p:nvSpPr>
          <p:cNvPr id="9" name="Text 7"/>
          <p:cNvSpPr/>
          <p:nvPr/>
        </p:nvSpPr>
        <p:spPr>
          <a:xfrm>
            <a:off x="7524929" y="2687895"/>
            <a:ext cx="374213" cy="467797"/>
          </a:xfrm>
          <a:prstGeom prst="rect">
            <a:avLst/>
          </a:prstGeom>
          <a:noFill/>
          <a:ln/>
        </p:spPr>
        <p:txBody>
          <a:bodyPr wrap="none" lIns="0" tIns="0" rIns="0" bIns="0" rtlCol="0" anchor="t"/>
          <a:lstStyle/>
          <a:p>
            <a:pPr marL="0" indent="0" algn="ctr">
              <a:lnSpc>
                <a:spcPts val="2900"/>
              </a:lnSpc>
              <a:buNone/>
            </a:pPr>
            <a:r>
              <a:rPr lang="en-US" sz="2900" b="1" dirty="0">
                <a:solidFill>
                  <a:srgbClr val="272525"/>
                </a:solidFill>
                <a:latin typeface="Petrona Bold" pitchFamily="34" charset="0"/>
                <a:ea typeface="Petrona Bold" pitchFamily="34" charset="-122"/>
                <a:cs typeface="Petrona Bold" pitchFamily="34" charset="-120"/>
              </a:rPr>
              <a:t>2</a:t>
            </a:r>
            <a:endParaRPr lang="en-US" sz="2900" dirty="0"/>
          </a:p>
        </p:txBody>
      </p:sp>
      <p:sp>
        <p:nvSpPr>
          <p:cNvPr id="10" name="Text 8"/>
          <p:cNvSpPr/>
          <p:nvPr/>
        </p:nvSpPr>
        <p:spPr>
          <a:xfrm>
            <a:off x="8194000" y="2744510"/>
            <a:ext cx="4296370"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Use Strong, Unique Passwords</a:t>
            </a:r>
            <a:endParaRPr lang="en-US" sz="2450" dirty="0"/>
          </a:p>
        </p:txBody>
      </p:sp>
      <p:sp>
        <p:nvSpPr>
          <p:cNvPr id="11" name="Text 9"/>
          <p:cNvSpPr/>
          <p:nvPr/>
        </p:nvSpPr>
        <p:spPr>
          <a:xfrm>
            <a:off x="8194000" y="3270528"/>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Create complex passwords for each account and consider using a password manager.</a:t>
            </a:r>
            <a:endParaRPr lang="en-US" sz="1750" dirty="0"/>
          </a:p>
        </p:txBody>
      </p:sp>
      <p:sp>
        <p:nvSpPr>
          <p:cNvPr id="12" name="Shape 10"/>
          <p:cNvSpPr/>
          <p:nvPr/>
        </p:nvSpPr>
        <p:spPr>
          <a:xfrm>
            <a:off x="793790" y="5175766"/>
            <a:ext cx="510302" cy="510302"/>
          </a:xfrm>
          <a:prstGeom prst="roundRect">
            <a:avLst>
              <a:gd name="adj" fmla="val 18669"/>
            </a:avLst>
          </a:prstGeom>
          <a:solidFill>
            <a:srgbClr val="E0D7F4"/>
          </a:solidFill>
          <a:ln w="7620">
            <a:solidFill>
              <a:srgbClr val="C6BDDA"/>
            </a:solidFill>
            <a:prstDash val="solid"/>
          </a:ln>
        </p:spPr>
      </p:sp>
      <p:sp>
        <p:nvSpPr>
          <p:cNvPr id="13" name="Text 11"/>
          <p:cNvSpPr/>
          <p:nvPr/>
        </p:nvSpPr>
        <p:spPr>
          <a:xfrm>
            <a:off x="861834" y="5197019"/>
            <a:ext cx="374213" cy="467797"/>
          </a:xfrm>
          <a:prstGeom prst="rect">
            <a:avLst/>
          </a:prstGeom>
          <a:noFill/>
          <a:ln/>
        </p:spPr>
        <p:txBody>
          <a:bodyPr wrap="none" lIns="0" tIns="0" rIns="0" bIns="0" rtlCol="0" anchor="t"/>
          <a:lstStyle/>
          <a:p>
            <a:pPr marL="0" indent="0" algn="ctr">
              <a:lnSpc>
                <a:spcPts val="2900"/>
              </a:lnSpc>
              <a:buNone/>
            </a:pPr>
            <a:r>
              <a:rPr lang="en-US" sz="2900" b="1" dirty="0">
                <a:solidFill>
                  <a:srgbClr val="272525"/>
                </a:solidFill>
                <a:latin typeface="Petrona Bold" pitchFamily="34" charset="0"/>
                <a:ea typeface="Petrona Bold" pitchFamily="34" charset="-122"/>
                <a:cs typeface="Petrona Bold" pitchFamily="34" charset="-120"/>
              </a:rPr>
              <a:t>3</a:t>
            </a:r>
            <a:endParaRPr lang="en-US" sz="2900" dirty="0"/>
          </a:p>
        </p:txBody>
      </p:sp>
      <p:sp>
        <p:nvSpPr>
          <p:cNvPr id="14" name="Text 12"/>
          <p:cNvSpPr/>
          <p:nvPr/>
        </p:nvSpPr>
        <p:spPr>
          <a:xfrm>
            <a:off x="1530906" y="5253633"/>
            <a:ext cx="5642491" cy="779859"/>
          </a:xfrm>
          <a:prstGeom prst="rect">
            <a:avLst/>
          </a:prstGeom>
          <a:noFill/>
          <a:ln/>
        </p:spPr>
        <p:txBody>
          <a:bodyPr wrap="squar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Enable Multi-Factor Authentication (MFA)</a:t>
            </a:r>
            <a:endParaRPr lang="en-US" sz="2450" dirty="0"/>
          </a:p>
        </p:txBody>
      </p:sp>
      <p:sp>
        <p:nvSpPr>
          <p:cNvPr id="15" name="Text 13"/>
          <p:cNvSpPr/>
          <p:nvPr/>
        </p:nvSpPr>
        <p:spPr>
          <a:xfrm>
            <a:off x="1530906" y="6169581"/>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Add an extra layer of security. Even if your password is stolen, MFA can prevent unauthorized access.</a:t>
            </a:r>
            <a:endParaRPr lang="en-US" sz="1750" dirty="0"/>
          </a:p>
        </p:txBody>
      </p:sp>
      <p:sp>
        <p:nvSpPr>
          <p:cNvPr id="16" name="Shape 14"/>
          <p:cNvSpPr/>
          <p:nvPr/>
        </p:nvSpPr>
        <p:spPr>
          <a:xfrm>
            <a:off x="7456884" y="5175766"/>
            <a:ext cx="510302" cy="510302"/>
          </a:xfrm>
          <a:prstGeom prst="roundRect">
            <a:avLst>
              <a:gd name="adj" fmla="val 18669"/>
            </a:avLst>
          </a:prstGeom>
          <a:solidFill>
            <a:srgbClr val="E0D7F4"/>
          </a:solidFill>
          <a:ln w="7620">
            <a:solidFill>
              <a:srgbClr val="C6BDDA"/>
            </a:solidFill>
            <a:prstDash val="solid"/>
          </a:ln>
        </p:spPr>
      </p:sp>
      <p:sp>
        <p:nvSpPr>
          <p:cNvPr id="17" name="Text 15"/>
          <p:cNvSpPr/>
          <p:nvPr/>
        </p:nvSpPr>
        <p:spPr>
          <a:xfrm>
            <a:off x="7524929" y="5197019"/>
            <a:ext cx="374213" cy="467797"/>
          </a:xfrm>
          <a:prstGeom prst="rect">
            <a:avLst/>
          </a:prstGeom>
          <a:noFill/>
          <a:ln/>
        </p:spPr>
        <p:txBody>
          <a:bodyPr wrap="none" lIns="0" tIns="0" rIns="0" bIns="0" rtlCol="0" anchor="t"/>
          <a:lstStyle/>
          <a:p>
            <a:pPr marL="0" indent="0" algn="ctr">
              <a:lnSpc>
                <a:spcPts val="2900"/>
              </a:lnSpc>
              <a:buNone/>
            </a:pPr>
            <a:r>
              <a:rPr lang="en-US" sz="2900" b="1" dirty="0">
                <a:solidFill>
                  <a:srgbClr val="272525"/>
                </a:solidFill>
                <a:latin typeface="Petrona Bold" pitchFamily="34" charset="0"/>
                <a:ea typeface="Petrona Bold" pitchFamily="34" charset="-122"/>
                <a:cs typeface="Petrona Bold" pitchFamily="34" charset="-120"/>
              </a:rPr>
              <a:t>4</a:t>
            </a:r>
            <a:endParaRPr lang="en-US" sz="2900" dirty="0"/>
          </a:p>
        </p:txBody>
      </p:sp>
      <p:sp>
        <p:nvSpPr>
          <p:cNvPr id="18" name="Text 16"/>
          <p:cNvSpPr/>
          <p:nvPr/>
        </p:nvSpPr>
        <p:spPr>
          <a:xfrm>
            <a:off x="8194000" y="5253633"/>
            <a:ext cx="3651885"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Report Suspicious Emails</a:t>
            </a:r>
            <a:endParaRPr lang="en-US" sz="2450" dirty="0"/>
          </a:p>
        </p:txBody>
      </p:sp>
      <p:sp>
        <p:nvSpPr>
          <p:cNvPr id="19" name="Text 17"/>
          <p:cNvSpPr/>
          <p:nvPr/>
        </p:nvSpPr>
        <p:spPr>
          <a:xfrm>
            <a:off x="8194000" y="5779651"/>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If you suspect a phishing email, report it to our IT security team immediately and do not interact with it.</a:t>
            </a:r>
            <a:endParaRPr lang="en-US" sz="1750" dirty="0"/>
          </a:p>
        </p:txBody>
      </p:sp>
      <p:pic>
        <p:nvPicPr>
          <p:cNvPr id="20" name="Picture 19">
            <a:extLst>
              <a:ext uri="{FF2B5EF4-FFF2-40B4-BE49-F238E27FC236}">
                <a16:creationId xmlns:a16="http://schemas.microsoft.com/office/drawing/2014/main" id="{AD50B3AF-489C-E7C2-EE96-35BC7254E289}"/>
              </a:ext>
            </a:extLst>
          </p:cNvPr>
          <p:cNvPicPr>
            <a:picLocks noChangeAspect="1"/>
          </p:cNvPicPr>
          <p:nvPr/>
        </p:nvPicPr>
        <p:blipFill>
          <a:blip r:embed="rId3"/>
          <a:stretch>
            <a:fillRect/>
          </a:stretch>
        </p:blipFill>
        <p:spPr>
          <a:xfrm>
            <a:off x="12824037" y="7749149"/>
            <a:ext cx="1672548" cy="3629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4019" y="1684615"/>
            <a:ext cx="11202233" cy="568881"/>
          </a:xfrm>
          <a:prstGeom prst="rect">
            <a:avLst/>
          </a:prstGeom>
          <a:noFill/>
          <a:ln/>
        </p:spPr>
        <p:txBody>
          <a:bodyPr wrap="none" lIns="0" tIns="0" rIns="0" bIns="0" rtlCol="0" anchor="t"/>
          <a:lstStyle/>
          <a:p>
            <a:pPr marL="0" indent="0" algn="l">
              <a:lnSpc>
                <a:spcPts val="4450"/>
              </a:lnSpc>
              <a:buNone/>
            </a:pPr>
            <a:r>
              <a:rPr lang="en-US" sz="3550" b="1" dirty="0">
                <a:solidFill>
                  <a:srgbClr val="F95F88"/>
                </a:solidFill>
                <a:latin typeface="Petrona Bold" pitchFamily="34" charset="0"/>
                <a:ea typeface="Petrona Bold" pitchFamily="34" charset="-122"/>
                <a:cs typeface="Petrona Bold" pitchFamily="34" charset="-120"/>
              </a:rPr>
              <a:t>Real-World Phishing Examples: Learn from the Scams</a:t>
            </a:r>
            <a:endParaRPr lang="en-US" sz="3550" dirty="0"/>
          </a:p>
        </p:txBody>
      </p:sp>
      <p:sp>
        <p:nvSpPr>
          <p:cNvPr id="3" name="Text 1"/>
          <p:cNvSpPr/>
          <p:nvPr/>
        </p:nvSpPr>
        <p:spPr>
          <a:xfrm>
            <a:off x="724019" y="2667238"/>
            <a:ext cx="13182362" cy="330994"/>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Let's examine common phishing scenarios to sharpen your detection skills:</a:t>
            </a:r>
            <a:endParaRPr lang="en-US" sz="1600" dirty="0"/>
          </a:p>
        </p:txBody>
      </p:sp>
      <p:pic>
        <p:nvPicPr>
          <p:cNvPr id="4" name="Image 0" descr="preencoded.png"/>
          <p:cNvPicPr>
            <a:picLocks noChangeAspect="1"/>
          </p:cNvPicPr>
          <p:nvPr/>
        </p:nvPicPr>
        <p:blipFill>
          <a:blip r:embed="rId3"/>
          <a:stretch>
            <a:fillRect/>
          </a:stretch>
        </p:blipFill>
        <p:spPr>
          <a:xfrm>
            <a:off x="731639" y="3364706"/>
            <a:ext cx="4891088" cy="2482691"/>
          </a:xfrm>
          <a:prstGeom prst="rect">
            <a:avLst/>
          </a:prstGeom>
        </p:spPr>
      </p:pic>
      <p:pic>
        <p:nvPicPr>
          <p:cNvPr id="5" name="Image 1" descr="preencoded.png"/>
          <p:cNvPicPr>
            <a:picLocks noChangeAspect="1"/>
          </p:cNvPicPr>
          <p:nvPr/>
        </p:nvPicPr>
        <p:blipFill>
          <a:blip r:embed="rId4"/>
          <a:stretch>
            <a:fillRect/>
          </a:stretch>
        </p:blipFill>
        <p:spPr>
          <a:xfrm>
            <a:off x="5788223" y="3364706"/>
            <a:ext cx="3972520" cy="2482691"/>
          </a:xfrm>
          <a:prstGeom prst="rect">
            <a:avLst/>
          </a:prstGeom>
        </p:spPr>
      </p:pic>
      <p:pic>
        <p:nvPicPr>
          <p:cNvPr id="6" name="Image 2" descr="preencoded.png"/>
          <p:cNvPicPr>
            <a:picLocks noChangeAspect="1"/>
          </p:cNvPicPr>
          <p:nvPr/>
        </p:nvPicPr>
        <p:blipFill>
          <a:blip r:embed="rId5"/>
          <a:stretch>
            <a:fillRect/>
          </a:stretch>
        </p:blipFill>
        <p:spPr>
          <a:xfrm>
            <a:off x="9926241" y="3364706"/>
            <a:ext cx="3972520" cy="2482691"/>
          </a:xfrm>
          <a:prstGeom prst="rect">
            <a:avLst/>
          </a:prstGeom>
        </p:spPr>
      </p:pic>
      <p:sp>
        <p:nvSpPr>
          <p:cNvPr id="7" name="Text 2"/>
          <p:cNvSpPr/>
          <p:nvPr/>
        </p:nvSpPr>
        <p:spPr>
          <a:xfrm>
            <a:off x="724019" y="6213872"/>
            <a:ext cx="13182362" cy="330994"/>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These examples demonstrate the evolving sophistication of phishing attacks. Stay vigilant!</a:t>
            </a:r>
            <a:endParaRPr lang="en-US" sz="1600" dirty="0"/>
          </a:p>
        </p:txBody>
      </p:sp>
      <p:pic>
        <p:nvPicPr>
          <p:cNvPr id="8" name="Picture 7">
            <a:extLst>
              <a:ext uri="{FF2B5EF4-FFF2-40B4-BE49-F238E27FC236}">
                <a16:creationId xmlns:a16="http://schemas.microsoft.com/office/drawing/2014/main" id="{A87FB59D-8C93-D7C2-7BC7-68E2AD82DB10}"/>
              </a:ext>
            </a:extLst>
          </p:cNvPr>
          <p:cNvPicPr>
            <a:picLocks noChangeAspect="1"/>
          </p:cNvPicPr>
          <p:nvPr/>
        </p:nvPicPr>
        <p:blipFill>
          <a:blip r:embed="rId6"/>
          <a:stretch>
            <a:fillRect/>
          </a:stretch>
        </p:blipFill>
        <p:spPr>
          <a:xfrm>
            <a:off x="12824037" y="7749149"/>
            <a:ext cx="1672548" cy="3629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08653"/>
            <a:ext cx="7682627" cy="623649"/>
          </a:xfrm>
          <a:prstGeom prst="rect">
            <a:avLst/>
          </a:prstGeom>
          <a:noFill/>
          <a:ln/>
        </p:spPr>
        <p:txBody>
          <a:bodyPr wrap="none" lIns="0" tIns="0" rIns="0" bIns="0" rtlCol="0" anchor="t"/>
          <a:lstStyle/>
          <a:p>
            <a:pPr marL="0" indent="0" algn="l">
              <a:lnSpc>
                <a:spcPts val="4900"/>
              </a:lnSpc>
              <a:buNone/>
            </a:pPr>
            <a:r>
              <a:rPr lang="en-US" sz="3900" b="1" dirty="0">
                <a:solidFill>
                  <a:srgbClr val="F95F88"/>
                </a:solidFill>
                <a:latin typeface="Petrona Bold" pitchFamily="34" charset="0"/>
                <a:ea typeface="Petrona Bold" pitchFamily="34" charset="-122"/>
                <a:cs typeface="Petrona Bold" pitchFamily="34" charset="-120"/>
              </a:rPr>
              <a:t>Quick Quiz: Test Your Phishing IQ</a:t>
            </a:r>
            <a:endParaRPr lang="en-US" sz="3900" dirty="0"/>
          </a:p>
        </p:txBody>
      </p:sp>
      <p:sp>
        <p:nvSpPr>
          <p:cNvPr id="3" name="Text 1"/>
          <p:cNvSpPr/>
          <p:nvPr/>
        </p:nvSpPr>
        <p:spPr>
          <a:xfrm>
            <a:off x="793790" y="268593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Ready to put your knowledge to the test? Identify the phishing red flags in the following scenarios (answers will be provided by your presenter):</a:t>
            </a:r>
            <a:endParaRPr lang="en-US" sz="1750" dirty="0"/>
          </a:p>
        </p:txBody>
      </p:sp>
      <p:sp>
        <p:nvSpPr>
          <p:cNvPr id="4" name="Text 2"/>
          <p:cNvSpPr/>
          <p:nvPr/>
        </p:nvSpPr>
        <p:spPr>
          <a:xfrm>
            <a:off x="793790" y="3666887"/>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Scenario 1:</a:t>
            </a:r>
            <a:r>
              <a:rPr lang="en-US" sz="1750" dirty="0">
                <a:solidFill>
                  <a:srgbClr val="272525"/>
                </a:solidFill>
                <a:latin typeface="Inter" pitchFamily="34" charset="0"/>
                <a:ea typeface="Inter" pitchFamily="34" charset="-122"/>
                <a:cs typeface="Inter" pitchFamily="34" charset="-120"/>
              </a:rPr>
              <a:t> An email from "Apple Supp0rt" (note the zero) states your account has been locked due to suspicious activity and asks you to click a link to verify your details.</a:t>
            </a:r>
            <a:endParaRPr lang="en-US" sz="1750" dirty="0"/>
          </a:p>
        </p:txBody>
      </p:sp>
      <p:sp>
        <p:nvSpPr>
          <p:cNvPr id="5" name="Text 3"/>
          <p:cNvSpPr/>
          <p:nvPr/>
        </p:nvSpPr>
        <p:spPr>
          <a:xfrm>
            <a:off x="793790" y="4471988"/>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Scenario 2:</a:t>
            </a:r>
            <a:r>
              <a:rPr lang="en-US" sz="1750" dirty="0">
                <a:solidFill>
                  <a:srgbClr val="272525"/>
                </a:solidFill>
                <a:latin typeface="Inter" pitchFamily="34" charset="0"/>
                <a:ea typeface="Inter" pitchFamily="34" charset="-122"/>
                <a:cs typeface="Inter" pitchFamily="34" charset="-120"/>
              </a:rPr>
              <a:t> You receive an urgent text message from an unknown number claiming to be your bank, asking you to click a link to confirm a recent transaction.</a:t>
            </a:r>
            <a:endParaRPr lang="en-US" sz="1750" dirty="0"/>
          </a:p>
        </p:txBody>
      </p:sp>
      <p:sp>
        <p:nvSpPr>
          <p:cNvPr id="6" name="Text 4"/>
          <p:cNvSpPr/>
          <p:nvPr/>
        </p:nvSpPr>
        <p:spPr>
          <a:xfrm>
            <a:off x="793790" y="5277088"/>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Scenario 3:</a:t>
            </a:r>
            <a:r>
              <a:rPr lang="en-US" sz="1750" dirty="0">
                <a:solidFill>
                  <a:srgbClr val="272525"/>
                </a:solidFill>
                <a:latin typeface="Inter" pitchFamily="34" charset="0"/>
                <a:ea typeface="Inter" pitchFamily="34" charset="-122"/>
                <a:cs typeface="Inter" pitchFamily="34" charset="-120"/>
              </a:rPr>
              <a:t> An email from HR asks you to download an "updated payroll document" attached as a .zip file, which you weren't expecting.</a:t>
            </a:r>
            <a:endParaRPr lang="en-US" sz="1750" dirty="0"/>
          </a:p>
        </p:txBody>
      </p:sp>
      <p:sp>
        <p:nvSpPr>
          <p:cNvPr id="7" name="Text 5"/>
          <p:cNvSpPr/>
          <p:nvPr/>
        </p:nvSpPr>
        <p:spPr>
          <a:xfrm>
            <a:off x="793790" y="625804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Remember: When in doubt, don't click it out!</a:t>
            </a:r>
            <a:endParaRPr lang="en-US" sz="1750" dirty="0"/>
          </a:p>
        </p:txBody>
      </p:sp>
      <p:pic>
        <p:nvPicPr>
          <p:cNvPr id="8" name="Picture 7">
            <a:extLst>
              <a:ext uri="{FF2B5EF4-FFF2-40B4-BE49-F238E27FC236}">
                <a16:creationId xmlns:a16="http://schemas.microsoft.com/office/drawing/2014/main" id="{3F9E23ED-A463-C39A-3EC3-537FA58105ED}"/>
              </a:ext>
            </a:extLst>
          </p:cNvPr>
          <p:cNvPicPr>
            <a:picLocks noChangeAspect="1"/>
          </p:cNvPicPr>
          <p:nvPr/>
        </p:nvPicPr>
        <p:blipFill>
          <a:blip r:embed="rId3"/>
          <a:stretch>
            <a:fillRect/>
          </a:stretch>
        </p:blipFill>
        <p:spPr>
          <a:xfrm>
            <a:off x="12824037" y="7749149"/>
            <a:ext cx="1672548" cy="3629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892</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Inter</vt:lpstr>
      <vt:lpstr>Petrona Light</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PAUL RAJ</dc:creator>
  <cp:lastModifiedBy>PAUL RAJ</cp:lastModifiedBy>
  <cp:revision>2</cp:revision>
  <dcterms:created xsi:type="dcterms:W3CDTF">2025-08-26T16:36:10Z</dcterms:created>
  <dcterms:modified xsi:type="dcterms:W3CDTF">2025-08-26T16:40:15Z</dcterms:modified>
</cp:coreProperties>
</file>